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0" r:id="rId3"/>
    <p:sldId id="259" r:id="rId4"/>
    <p:sldId id="256" r:id="rId5"/>
    <p:sldId id="258" r:id="rId6"/>
    <p:sldId id="271" r:id="rId7"/>
    <p:sldId id="269" r:id="rId8"/>
    <p:sldId id="272" r:id="rId9"/>
    <p:sldId id="268" r:id="rId10"/>
    <p:sldId id="260" r:id="rId11"/>
    <p:sldId id="261" r:id="rId12"/>
    <p:sldId id="262" r:id="rId13"/>
    <p:sldId id="265" r:id="rId14"/>
    <p:sldId id="264" r:id="rId15"/>
    <p:sldId id="263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roid Serif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Extra Bold" panose="020B0604020202020204" charset="0"/>
      <p:bold r:id="rId31"/>
      <p:boldItalic r:id="rId32"/>
    </p:embeddedFont>
    <p:embeddedFont>
      <p:font typeface="Inter Light" panose="020B0604020202020204" charset="0"/>
      <p:regular r:id="rId33"/>
      <p:italic r:id="rId34"/>
    </p:embeddedFont>
    <p:embeddedFont>
      <p:font typeface="Inter Semi Bold" panose="020B0604020202020204" charset="0"/>
      <p:bold r:id="rId35"/>
      <p:boldItalic r:id="rId3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0C8BEA3-2630-40C0-9098-3278DCD18836}">
          <p14:sldIdLst>
            <p14:sldId id="257"/>
            <p14:sldId id="270"/>
            <p14:sldId id="259"/>
            <p14:sldId id="256"/>
            <p14:sldId id="258"/>
            <p14:sldId id="271"/>
            <p14:sldId id="269"/>
            <p14:sldId id="272"/>
            <p14:sldId id="268"/>
            <p14:sldId id="260"/>
            <p14:sldId id="261"/>
            <p14:sldId id="262"/>
            <p14:sldId id="265"/>
            <p14:sldId id="264"/>
            <p14:sldId id="263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03E"/>
    <a:srgbClr val="D23B6B"/>
    <a:srgbClr val="E68FAA"/>
    <a:srgbClr val="56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5238" autoAdjust="0"/>
  </p:normalViewPr>
  <p:slideViewPr>
    <p:cSldViewPr snapToGrid="0" snapToObjects="1">
      <p:cViewPr varScale="1">
        <p:scale>
          <a:sx n="108" d="100"/>
          <a:sy n="108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D052-E43D-D34D-8C93-C84175B87BAA}" type="datetimeFigureOut">
              <a:rPr lang="de-DE" smtClean="0"/>
              <a:t>08.03.2023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8ACA5-4B9B-BE4F-A59F-7ADF1C56DB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1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8ACA5-4B9B-BE4F-A59F-7ADF1C56DB1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7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mathema.de/index.php?option=com_casestudycarousel&amp;view=single&amp;id=5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index.php?option=com_casestudycarousel&amp;view=single&amp;id=6" TargetMode="External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mathema.de/index.php?option=com_casestudycarousel&amp;view=single&amp;id=10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index.php?option=com_casestudycarousel&amp;view=single&amp;id=11" TargetMode="External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www.mathema.de/index.php?option=com_casestudycarousel&amp;view=single&amp;id=12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5" Type="http://schemas.openxmlformats.org/officeDocument/2006/relationships/image" Target="../media/image31.png"/><Relationship Id="rId2" Type="http://schemas.openxmlformats.org/officeDocument/2006/relationships/image" Target="../media/image6.emf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47EA2-89BE-614E-BD31-23EBB8D88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2087215"/>
            <a:ext cx="9144001" cy="2047461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E00AF0-494F-4B44-8713-3406C2CD15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307715"/>
            <a:ext cx="9144001" cy="838266"/>
          </a:xfrm>
        </p:spPr>
        <p:txBody>
          <a:bodyPr/>
          <a:lstStyle>
            <a:lvl1pPr marL="0" indent="0" algn="l">
              <a:buNone/>
              <a:defRPr sz="1800" spc="3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74881-B4FB-5B4C-BB69-8944E472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fld id="{827EB1ED-72C9-4DA0-9595-4D9CE57F6220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BE5C7-FDB8-B943-88FD-A48A7842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300"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/>
              <a:t>Name - MATHEMA GmbH</a:t>
            </a:r>
            <a:endParaRPr lang="de-DE" dirty="0"/>
          </a:p>
        </p:txBody>
      </p:sp>
      <p:pic>
        <p:nvPicPr>
          <p:cNvPr id="10" name="Grafik 9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929A2A2-E77C-3243-88BE-C904E4076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0E343-99F2-0544-BB21-F05FD2F1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644" y="6356349"/>
            <a:ext cx="2743200" cy="365125"/>
          </a:xfrm>
        </p:spPr>
        <p:txBody>
          <a:bodyPr/>
          <a:lstStyle>
            <a:lvl1pPr>
              <a:defRPr>
                <a:solidFill>
                  <a:srgbClr val="565F5F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‹Nr.›</a:t>
            </a:fld>
            <a:endParaRPr lang="de-DE" dirty="0">
              <a:solidFill>
                <a:srgbClr val="565F5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A7C44-E6CB-3556-3A4F-1082AD5CD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679" t="26062" r="12718" b="26432"/>
          <a:stretch/>
        </p:blipFill>
        <p:spPr>
          <a:xfrm>
            <a:off x="720000" y="384395"/>
            <a:ext cx="3733102" cy="10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29C-89C1-4598-B5D9-7E01996E62E9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49E28D-5ADB-064C-849B-FD854016EC40}"/>
              </a:ext>
            </a:extLst>
          </p:cNvPr>
          <p:cNvSpPr txBox="1"/>
          <p:nvPr userDrawn="1"/>
        </p:nvSpPr>
        <p:spPr>
          <a:xfrm>
            <a:off x="720000" y="1440000"/>
            <a:ext cx="10533600" cy="335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i="1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„Wir schätzen MATHEMA als zuverlässigen und beständigen Partner, der uns vor allem in zwei Bereichen unterstützt: Zum einen bei der Skalierung unsere eigenen Teams durch externe, hervorragend qualifizierte Software-Entwickler. Zum anderen durch kompetente Unterstützung und </a:t>
            </a:r>
            <a:r>
              <a:rPr lang="de-DE" sz="2400" i="1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Know-How</a:t>
            </a:r>
            <a:r>
              <a:rPr lang="de-DE" sz="2400" i="1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in allen Aspekten des gesamten Software-Entwicklungsprozesses.”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53EA83-7E00-904B-AF4E-B139A6FBF41E}"/>
              </a:ext>
            </a:extLst>
          </p:cNvPr>
          <p:cNvSpPr txBox="1"/>
          <p:nvPr userDrawn="1"/>
        </p:nvSpPr>
        <p:spPr>
          <a:xfrm>
            <a:off x="720000" y="501987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1200" dirty="0">
                <a:solidFill>
                  <a:srgbClr val="565F5F"/>
                </a:solidFill>
                <a:effectLst/>
                <a:latin typeface="+mn-lt"/>
                <a:ea typeface="+mn-ea"/>
                <a:cs typeface="+mn-cs"/>
              </a:rPr>
              <a:t>– DANI MOHR, KICKER / OLYMPIA-VERLAG GMBH</a:t>
            </a:r>
          </a:p>
        </p:txBody>
      </p:sp>
    </p:spTree>
    <p:extLst>
      <p:ext uri="{BB962C8B-B14F-4D97-AF65-F5344CB8AC3E}">
        <p14:creationId xmlns:p14="http://schemas.microsoft.com/office/powerpoint/2010/main" val="93442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DES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6EB8-9136-4010-8951-C684BB90A21E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608111" y="537829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Mobile App zur Datenübernahme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aus Ausweisdokumenten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33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Innerhalb von kurzer Zeit konnte DESKO statt seiner unflexiblen alten App auf eine neue,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wartbare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und performante App umsteigen. Es existieren bereits Pläne, die App auf andere Plattformen zu portieren.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Fachkonzeption, Design, Architektur, Programmierung, User Experience.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Android,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Kotlin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Jetpack Navigation, Jetpack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CameraX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935" r="23579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403027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LE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33D-03C6-4111-9D28-8594BD76BAE7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00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2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5259004" y="576363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5259004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Messsystem zur Detektion von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äußeren Kabeleinflüssen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5259004" y="2136367"/>
            <a:ext cx="6224810" cy="33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Vollständige Vorentwicklung eines Hochfrequenzmesssystems bis zur Fertigungsreife unter Berücksichtigung von Leistung, Kosten, Performance und Speicherkapazität.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Firmware-Entwicklung, Hardware-Entwicklung, Testautomatisierung (CI/CD), Applikationsentwicklung .NET, Applikationsentwicklung, Android.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C/C++, .NET, C#,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Winforms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WPF, Android, Java, Google Test, TCR.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761" r="15821"/>
          <a:stretch/>
        </p:blipFill>
        <p:spPr>
          <a:xfrm>
            <a:off x="0" y="0"/>
            <a:ext cx="467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MASCH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E888-DDCC-4499-8206-870016B8FD4B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720000" y="4783579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Erkennung des Maschinenzustandes durch Analyse von Energiedaten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235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Entwicklung,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Verprobung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und Patentanmeldung eines Algorithmus zur Erkennung des Zustandes einer Maschine durch reine Analyse von Energiedaten.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Datenanalyse, </a:t>
            </a:r>
            <a:r>
              <a:rPr lang="de-DE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Algorithmusentwicklung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Python (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scikit-learn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Tensorflow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Jupyter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Notebook/Lab.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762" r="40684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293180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SCR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D691-0D55-4C01-8C7E-4CEDB89448A3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00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2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5259004" y="5061164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5259004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Scrum</a:t>
            </a: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Team für Web-Entwicklung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 Frontend und Backend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5259004" y="2136367"/>
            <a:ext cx="6224810" cy="263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Umfassende Stärkung der Entwicklungskapazität durch Stellung eines kompletten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Scrum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-Teams.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Scrum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Team für Web-Entwicklung im Frontend und Backend.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TypeScript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React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Java, Spring Boot,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Openshift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Event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Driven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Architecure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RESTful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Services,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Microservices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Maven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Jenkins,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SonarQube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644" r="17870"/>
          <a:stretch/>
        </p:blipFill>
        <p:spPr>
          <a:xfrm>
            <a:off x="0" y="0"/>
            <a:ext cx="467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720000" y="506369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Robuste und anpassbare Unternehmensarchitektur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272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Entwurf, Abstimmung, Dokumentation und Rollout einer robusten und anpassbaren Unternehmensarchitektur.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Entwurf der Lösungsarchitektur, Definition der Schnittstellen, Architekturdokumentation, Coaching, Reviews.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Java, Spring Boot,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TypeScript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Angular, Docker,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OpenShift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REST,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Swagger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-UI, Jenkins (CI/CD), SSO mit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OpenID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Connect (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KeyCloak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SonarQube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Enterprise.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057" r="28525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402322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33" y="3736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744E298-62ED-A5DB-0D45-E836AB9BC4B1}"/>
              </a:ext>
            </a:extLst>
          </p:cNvPr>
          <p:cNvSpPr/>
          <p:nvPr userDrawn="1"/>
        </p:nvSpPr>
        <p:spPr>
          <a:xfrm rot="16200000">
            <a:off x="6980218" y="1646216"/>
            <a:ext cx="6858000" cy="3565565"/>
          </a:xfrm>
          <a:prstGeom prst="trapezoi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70EDBB87-894B-F7B8-471F-402B8693B847}"/>
              </a:ext>
            </a:extLst>
          </p:cNvPr>
          <p:cNvSpPr/>
          <p:nvPr userDrawn="1"/>
        </p:nvSpPr>
        <p:spPr>
          <a:xfrm rot="5400000">
            <a:off x="-1646217" y="1646215"/>
            <a:ext cx="6858000" cy="3565565"/>
          </a:xfrm>
          <a:prstGeom prst="trapezoi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27F6D138-8A89-2411-F718-40DAC064EA82}"/>
              </a:ext>
            </a:extLst>
          </p:cNvPr>
          <p:cNvSpPr/>
          <p:nvPr userDrawn="1"/>
        </p:nvSpPr>
        <p:spPr>
          <a:xfrm rot="10800000">
            <a:off x="-3" y="0"/>
            <a:ext cx="12191999" cy="946800"/>
          </a:xfrm>
          <a:prstGeom prst="trapezoid">
            <a:avLst>
              <a:gd name="adj" fmla="val 38101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3AEB13E3-D718-9B3C-48BE-2069DF364F5E}"/>
              </a:ext>
            </a:extLst>
          </p:cNvPr>
          <p:cNvSpPr/>
          <p:nvPr userDrawn="1"/>
        </p:nvSpPr>
        <p:spPr>
          <a:xfrm>
            <a:off x="-4" y="5911200"/>
            <a:ext cx="12191999" cy="946800"/>
          </a:xfrm>
          <a:prstGeom prst="trapezoid">
            <a:avLst>
              <a:gd name="adj" fmla="val 38101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CF3A4E-DC5D-96CF-B56E-49D2F53D3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1433" y="1098551"/>
            <a:ext cx="456752" cy="5868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DD088AAE-5986-4E45-E66E-CC8DE35CAEFD}"/>
              </a:ext>
            </a:extLst>
          </p:cNvPr>
          <p:cNvSpPr txBox="1">
            <a:spLocks/>
          </p:cNvSpPr>
          <p:nvPr userDrawn="1"/>
        </p:nvSpPr>
        <p:spPr>
          <a:xfrm>
            <a:off x="4231310" y="1209388"/>
            <a:ext cx="475096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23559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>
            <a:off x="0" y="3220278"/>
            <a:ext cx="12192000" cy="3637722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0551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 rot="16200000">
            <a:off x="5715000" y="381000"/>
            <a:ext cx="6858000" cy="6096000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09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Kontakt 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 rot="16200000">
            <a:off x="5715000" y="381000"/>
            <a:ext cx="6858000" cy="6096000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6167C92-4E42-D84E-1398-0C9E3558E7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5200" y="554727"/>
            <a:ext cx="3440113" cy="41116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0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3D22-466C-2D44-A80A-288CE4A9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A9F3A5-F95D-3F44-B587-124D320E8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76390-5EF7-F941-939B-17EF635B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3A7C5-B35D-46BA-A1FE-4485376F6DF6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6FC99A-EB71-CA4E-8A8A-D391178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Name - MATHEMA GmbH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3A93F-FCD0-C041-97DF-D0B2BB4F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301C01-EE46-134A-88A6-DEA476A5A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999" y="359999"/>
            <a:ext cx="741275" cy="952333"/>
          </a:xfrm>
          <a:prstGeom prst="rect">
            <a:avLst/>
          </a:prstGeom>
        </p:spPr>
      </p:pic>
      <p:pic>
        <p:nvPicPr>
          <p:cNvPr id="15" name="Grafik 1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0FE096A-996A-E444-986B-772A5180B9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1084" y="0"/>
            <a:ext cx="2740916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7A804AD-8448-7A60-3F09-301DDD104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0178" t="32970" r="10992" b="30168"/>
          <a:stretch/>
        </p:blipFill>
        <p:spPr>
          <a:xfrm>
            <a:off x="1518473" y="436166"/>
            <a:ext cx="3028360" cy="8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5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7FCC57-3A74-414B-8685-217B5C3C1E15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800000"/>
            <a:ext cx="10533601" cy="369679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noAutofit/>
          </a:bodyPr>
          <a:lstStyle>
            <a:lvl1pPr marL="11113" indent="-11113" algn="l">
              <a:lnSpc>
                <a:spcPct val="150000"/>
              </a:lnSpc>
              <a:buFontTx/>
              <a:buNone/>
              <a:tabLst/>
              <a:defRPr sz="3600" b="0">
                <a:ln>
                  <a:noFill/>
                </a:ln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sanctus.</a:t>
            </a:r>
          </a:p>
        </p:txBody>
      </p:sp>
    </p:spTree>
    <p:extLst>
      <p:ext uri="{BB962C8B-B14F-4D97-AF65-F5344CB8AC3E}">
        <p14:creationId xmlns:p14="http://schemas.microsoft.com/office/powerpoint/2010/main" val="203235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_Ein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2AD99F-3FAE-42CB-B2AC-03AAECB15F02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800000"/>
            <a:ext cx="10533601" cy="369679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noAutofit/>
          </a:bodyPr>
          <a:lstStyle>
            <a:lvl1pPr marL="230188" indent="-230188" algn="l">
              <a:lnSpc>
                <a:spcPct val="150000"/>
              </a:lnSpc>
              <a:buClr>
                <a:srgbClr val="C5003E"/>
              </a:buClr>
              <a:buSzPct val="110000"/>
              <a:buFont typeface="Wingdings" pitchFamily="2" charset="2"/>
              <a:buChar char="§"/>
              <a:tabLst/>
              <a:defRPr sz="2400" b="0">
                <a:ln>
                  <a:noFill/>
                </a:ln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,</a:t>
            </a:r>
          </a:p>
          <a:p>
            <a:pPr lvl="0"/>
            <a:r>
              <a:rPr lang="de-DE" dirty="0"/>
              <a:t>Duo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,</a:t>
            </a:r>
          </a:p>
          <a:p>
            <a:pPr lvl="0"/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</a:p>
          <a:p>
            <a:pPr lvl="0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sanctus.</a:t>
            </a:r>
          </a:p>
        </p:txBody>
      </p:sp>
    </p:spTree>
    <p:extLst>
      <p:ext uri="{BB962C8B-B14F-4D97-AF65-F5344CB8AC3E}">
        <p14:creationId xmlns:p14="http://schemas.microsoft.com/office/powerpoint/2010/main" val="286018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584E37-CB76-4418-B493-C5296C795F5C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6907EF35-C5AE-834F-A3EE-026FE481F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1440000"/>
            <a:ext cx="10515600" cy="644842"/>
          </a:xfrm>
        </p:spPr>
        <p:txBody>
          <a:bodyPr/>
          <a:lstStyle>
            <a:lvl1pPr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 sz="240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</a:lstStyle>
          <a:p>
            <a:pPr lvl="0"/>
            <a:r>
              <a:rPr lang="de-DE" dirty="0"/>
              <a:t>Kunde Vorname, Name, Unternehmen und Position: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1999" y="2268538"/>
            <a:ext cx="10533601" cy="2025650"/>
          </a:xfrm>
        </p:spPr>
        <p:txBody>
          <a:bodyPr/>
          <a:lstStyle>
            <a:lvl1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277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+Titel-Breit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7207AE1-5CD9-914F-9562-1FD9E7F52B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370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557B-56E7-406E-93C4-C154F5927E1B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FAD3681-295D-2849-80D3-FEFC07FF4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0000" y="4926608"/>
            <a:ext cx="10515600" cy="514091"/>
          </a:xfrm>
        </p:spPr>
        <p:txBody>
          <a:bodyPr/>
          <a:lstStyle>
            <a:lvl1pPr>
              <a:buNone/>
              <a:defRPr sz="320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36CAFBD-A6AC-4A4E-AE33-D48566363E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5543489"/>
            <a:ext cx="10515600" cy="365125"/>
          </a:xfrm>
        </p:spPr>
        <p:txBody>
          <a:bodyPr/>
          <a:lstStyle>
            <a:lvl1pPr>
              <a:buNone/>
              <a:defRPr sz="1800">
                <a:solidFill>
                  <a:srgbClr val="C5003E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19779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und-Einzelzeile-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44E5-B488-449D-964F-C3D84A49E9B1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3684060-2ECB-5241-88B5-2A820AF99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15600" y="1269000"/>
            <a:ext cx="4320000" cy="4320000"/>
          </a:xfrm>
        </p:spPr>
        <p:txBody>
          <a:bodyPr/>
          <a:lstStyle/>
          <a:p>
            <a:r>
              <a:rPr lang="de-DE" dirty="0"/>
              <a:t>Bild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FA2DC69-8507-FA46-A711-78D0A0E98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269000"/>
            <a:ext cx="5977321" cy="4320000"/>
          </a:xfrm>
        </p:spPr>
        <p:txBody>
          <a:bodyPr anchor="ctr" anchorCtr="0">
            <a:normAutofit/>
          </a:bodyPr>
          <a:lstStyle>
            <a:lvl1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lvl="0"/>
            <a:r>
              <a:rPr lang="de-DE" dirty="0"/>
              <a:t>Schlauer Spruch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871CBE-CCEB-A14B-88EC-A829BB22A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2FD7F2E2-2E9B-1641-9CA3-230AFA5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93846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und-Einzelzeil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F2-C2D7-4B09-B534-F09A3CC5AE5D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3684060-2ECB-5241-88B5-2A820AF99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1269000"/>
            <a:ext cx="4320000" cy="4320000"/>
          </a:xfrm>
        </p:spPr>
        <p:txBody>
          <a:bodyPr/>
          <a:lstStyle/>
          <a:p>
            <a:r>
              <a:rPr lang="de-DE" dirty="0"/>
              <a:t>Bild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FA2DC69-8507-FA46-A711-78D0A0E98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59004" y="1269000"/>
            <a:ext cx="5977321" cy="4320000"/>
          </a:xfrm>
        </p:spPr>
        <p:txBody>
          <a:bodyPr anchor="ctr" anchorCtr="0">
            <a:normAutofit/>
          </a:bodyPr>
          <a:lstStyle>
            <a:lvl1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lvl="0"/>
            <a:r>
              <a:rPr lang="de-DE" dirty="0"/>
              <a:t>Schlauer Spruch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4BA442-4AE8-9748-8B05-8FECBEFC9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E0D6618-FEDC-1341-89CF-1EA741B44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176289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-Bild-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5574-DF27-4F6B-BB8E-6A13A7674136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2F2758DE-C634-534A-9A2C-A20C69BA5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67190" y="0"/>
            <a:ext cx="622481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DB903A-4D3D-0E44-8EA4-DA89B7A6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0725" y="1440000"/>
            <a:ext cx="4738688" cy="4606925"/>
          </a:xfrm>
        </p:spPr>
        <p:txBody>
          <a:bodyPr/>
          <a:lstStyle>
            <a:lvl1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17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-Bild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8D2A-205E-420C-845A-E1E11F7FAE23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658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587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2F2758DE-C634-534A-9A2C-A20C69BA5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22481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DB903A-4D3D-0E44-8EA4-DA89B7A6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5309" y="1440000"/>
            <a:ext cx="4738688" cy="4606925"/>
          </a:xfrm>
        </p:spPr>
        <p:txBody>
          <a:bodyPr/>
          <a:lstStyle>
            <a:lvl1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623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en,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AA46-0653-48E2-B062-52BD0E4994EE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CF5A0790-6AB8-7544-B1AD-F6A67E42049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1440000"/>
            <a:ext cx="10533600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26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en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416F-ADBA-460C-8DAD-24C04E4BC639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Infografiken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CF5A0790-6AB8-7544-B1AD-F6A67E42049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1440000"/>
            <a:ext cx="4838857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  <p:sp>
        <p:nvSpPr>
          <p:cNvPr id="10" name="Diagrammplatzhalter 5">
            <a:extLst>
              <a:ext uri="{FF2B5EF4-FFF2-40B4-BE49-F238E27FC236}">
                <a16:creationId xmlns:a16="http://schemas.microsoft.com/office/drawing/2014/main" id="{F7F3C6C4-A8A4-BD4F-B00E-ED2C2CCE6EDA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96743" y="1440000"/>
            <a:ext cx="4838857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28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76390-5EF7-F941-939B-17EF635B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3A7C5-B35D-46BA-A1FE-4485376F6DF6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6FC99A-EB71-CA4E-8A8A-D391178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Name - MATHEMA GmbH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3A93F-FCD0-C041-97DF-D0B2BB4F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301C01-EE46-134A-88A6-DEA476A5A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999" y="359999"/>
            <a:ext cx="741275" cy="952333"/>
          </a:xfrm>
          <a:prstGeom prst="rect">
            <a:avLst/>
          </a:prstGeom>
        </p:spPr>
      </p:pic>
      <p:pic>
        <p:nvPicPr>
          <p:cNvPr id="15" name="Grafik 1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0FE096A-996A-E444-986B-772A5180B9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1084" y="0"/>
            <a:ext cx="2740916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6DF12D3-A1F4-F0A1-6741-324B1E58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92" y="653400"/>
            <a:ext cx="4750967" cy="36512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181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F9E5-65A0-4A81-9F53-BAF615F66641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Folientitel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765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9A36-E65A-469B-B105-EB83B72C7E5B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C02C87A-7D29-4441-BC7B-391996AA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A7D06F1-131A-C440-BF51-2BC50CDC5BB3}"/>
              </a:ext>
            </a:extLst>
          </p:cNvPr>
          <p:cNvSpPr/>
          <p:nvPr userDrawn="1"/>
        </p:nvSpPr>
        <p:spPr>
          <a:xfrm>
            <a:off x="702000" y="5632369"/>
            <a:ext cx="7438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www.mathema.de</a:t>
            </a:r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3F7DE9-738E-8042-A5F4-C42294B8266B}"/>
              </a:ext>
            </a:extLst>
          </p:cNvPr>
          <p:cNvSpPr/>
          <p:nvPr userDrawn="1"/>
        </p:nvSpPr>
        <p:spPr>
          <a:xfrm>
            <a:off x="702000" y="2521059"/>
            <a:ext cx="8746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MATHEMA GmbH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Schillerstraße 14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90409 Nürnberg </a:t>
            </a:r>
          </a:p>
          <a:p>
            <a:pPr lvl="0"/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Telefon: +49 (0)911 376745-0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Fax: +49 (0)911 376745-55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E-Mail: </a:t>
            </a:r>
            <a:r>
              <a:rPr lang="de-DE" sz="16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info@mathema.de</a:t>
            </a:r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76E6F0-B1C1-7543-BAC4-5EE51E06192E}"/>
              </a:ext>
            </a:extLst>
          </p:cNvPr>
          <p:cNvSpPr/>
          <p:nvPr userDrawn="1"/>
        </p:nvSpPr>
        <p:spPr>
          <a:xfrm>
            <a:off x="702000" y="1677236"/>
            <a:ext cx="83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Wir freuen uns auf Ihre Anfrage!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EBDF10-111C-AC42-8E18-3E99AA2919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9200" y="360000"/>
            <a:ext cx="3066280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verspre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9D7A-3B67-4614-AD9B-4991A52CC2AC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351F33-708C-AB4F-AC1C-69F17346D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B80C097-D842-DF4C-BF1A-C6CF62A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6BCC2E0-1259-3903-C666-7C311BFFB1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rtverspre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9D7A-3B67-4614-AD9B-4991A52CC2AC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351F33-708C-AB4F-AC1C-69F17346D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B80C097-D842-DF4C-BF1A-C6CF62A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11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56BA-1729-4012-A0B4-CE285A32F2DC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Über Uns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5A36136-7F77-5D4F-8174-9C42244A628D}"/>
              </a:ext>
            </a:extLst>
          </p:cNvPr>
          <p:cNvSpPr txBox="1"/>
          <p:nvPr userDrawn="1"/>
        </p:nvSpPr>
        <p:spPr>
          <a:xfrm>
            <a:off x="720000" y="2050076"/>
            <a:ext cx="6151855" cy="27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11150" marR="0" lvl="0" indent="-311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  <a:defRPr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61A717-BB35-5A42-80AA-A4B96BC9B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200" y="-12700"/>
            <a:ext cx="4889500" cy="6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tungen_Abstr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32D6-D6FB-495F-802E-E907A85FC931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7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istungen_Abstr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B6A1-DBD3-4B1D-99DE-3477EE224AFE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46D6A7-4E62-F842-92DE-77575BCD4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5922B3D9-3418-0B4D-A731-BAD77FDE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wir tun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C96F78-9DB8-7142-988D-8D7B415F0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37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den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69BA-3C16-451A-A0C8-F4588520A4D0}" type="datetime1">
              <a:rPr lang="de-DE" smtClean="0"/>
              <a:t>08.03.2023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Unsere Kunden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EBB734-5BBB-C14F-A4A1-567F0E53CD6C}"/>
              </a:ext>
            </a:extLst>
          </p:cNvPr>
          <p:cNvGrpSpPr/>
          <p:nvPr userDrawn="1"/>
        </p:nvGrpSpPr>
        <p:grpSpPr>
          <a:xfrm>
            <a:off x="671237" y="1428399"/>
            <a:ext cx="10742644" cy="4754821"/>
            <a:chOff x="659662" y="1428399"/>
            <a:chExt cx="10742644" cy="4754821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E32866B8-C7C9-4648-9842-63159274406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62" y="4271246"/>
              <a:ext cx="2885916" cy="562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BE8B9F8-A6CC-814C-8E0F-6D96BC849A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61" y="1516894"/>
              <a:ext cx="846518" cy="57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7E1F11B7-E2C3-F840-964F-E582ABEFC00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3693" y="1440508"/>
              <a:ext cx="1528613" cy="702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F9ECED18-9BE7-A042-9FC3-1FC187BA1D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13" y="2420552"/>
              <a:ext cx="2568345" cy="81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7C248E8F-461B-D443-902A-18A23018BB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755" y="3243803"/>
              <a:ext cx="956755" cy="956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853D017F-68E1-224C-9B38-EC5712E576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11" y="4886066"/>
              <a:ext cx="1297154" cy="12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618595C-121A-0745-A4FE-96680CCEC6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277" y="5271876"/>
              <a:ext cx="1605656" cy="57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9A3E438F-106F-4C46-8A20-5E5BBF9A81C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347" y="5414532"/>
              <a:ext cx="1512328" cy="39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A45FAAA7-D708-764B-981B-5750FE11290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599" y="4480522"/>
              <a:ext cx="2037384" cy="25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56208C77-8B10-194B-95A3-98BE5E65BC4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19" y="2452042"/>
              <a:ext cx="1482989" cy="67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10FF89C2-A1B4-AB4B-B302-F61A37AC01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371" y="1582900"/>
              <a:ext cx="2037384" cy="48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073F6073-2F5D-CD4A-AD50-98925BE0EBA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4937" y="2568344"/>
              <a:ext cx="1696454" cy="415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D431575D-A887-B949-9CF6-78F911840AE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450" y="5400243"/>
              <a:ext cx="1383230" cy="405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9DB1798A-9F1E-AC4F-9B53-53D90F8106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1457" y="4485482"/>
              <a:ext cx="2407111" cy="33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>
              <a:extLst>
                <a:ext uri="{FF2B5EF4-FFF2-40B4-BE49-F238E27FC236}">
                  <a16:creationId xmlns:a16="http://schemas.microsoft.com/office/drawing/2014/main" id="{725843E7-7317-F04C-8048-944E6B7C80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317" y="1428399"/>
              <a:ext cx="1889654" cy="725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9">
              <a:extLst>
                <a:ext uri="{FF2B5EF4-FFF2-40B4-BE49-F238E27FC236}">
                  <a16:creationId xmlns:a16="http://schemas.microsoft.com/office/drawing/2014/main" id="{9D084336-5E34-EA44-9A3E-D841E0C873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4146" y="2553690"/>
              <a:ext cx="1556769" cy="44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E51145BF-4FE0-734A-A5F2-CF31B0ABC1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51" y="3299683"/>
              <a:ext cx="2151520" cy="72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3DF63079-9A9D-E847-B57F-51C045E35C8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400" y="3499516"/>
              <a:ext cx="1683788" cy="41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>
              <a:extLst>
                <a:ext uri="{FF2B5EF4-FFF2-40B4-BE49-F238E27FC236}">
                  <a16:creationId xmlns:a16="http://schemas.microsoft.com/office/drawing/2014/main" id="{7510220C-90F9-0B41-92B0-01E2CA68B4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04" y="3518328"/>
              <a:ext cx="1779500" cy="302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5">
              <a:extLst>
                <a:ext uri="{FF2B5EF4-FFF2-40B4-BE49-F238E27FC236}">
                  <a16:creationId xmlns:a16="http://schemas.microsoft.com/office/drawing/2014/main" id="{78E66215-C8FC-F346-876F-81B6AC1393B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7990" y="5194555"/>
              <a:ext cx="1510009" cy="755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6">
              <a:extLst>
                <a:ext uri="{FF2B5EF4-FFF2-40B4-BE49-F238E27FC236}">
                  <a16:creationId xmlns:a16="http://schemas.microsoft.com/office/drawing/2014/main" id="{252300DB-8F12-3C44-84AB-472DB5556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694" y="1656378"/>
              <a:ext cx="1640197" cy="35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7">
              <a:extLst>
                <a:ext uri="{FF2B5EF4-FFF2-40B4-BE49-F238E27FC236}">
                  <a16:creationId xmlns:a16="http://schemas.microsoft.com/office/drawing/2014/main" id="{878BD023-D3F2-B245-9385-1E86A94EAE5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711" y="3548260"/>
              <a:ext cx="1722965" cy="31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8">
              <a:extLst>
                <a:ext uri="{FF2B5EF4-FFF2-40B4-BE49-F238E27FC236}">
                  <a16:creationId xmlns:a16="http://schemas.microsoft.com/office/drawing/2014/main" id="{C21DAB97-39F3-0B4A-B316-35F39BEDAD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605" y="1516894"/>
              <a:ext cx="649549" cy="64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9">
              <a:extLst>
                <a:ext uri="{FF2B5EF4-FFF2-40B4-BE49-F238E27FC236}">
                  <a16:creationId xmlns:a16="http://schemas.microsoft.com/office/drawing/2014/main" id="{5EEAA024-D870-F340-B429-2FDAAC0046F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488" y="4324560"/>
              <a:ext cx="1782425" cy="64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0">
              <a:extLst>
                <a:ext uri="{FF2B5EF4-FFF2-40B4-BE49-F238E27FC236}">
                  <a16:creationId xmlns:a16="http://schemas.microsoft.com/office/drawing/2014/main" id="{FDABAE50-00C3-F949-958E-4A600D0DE3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4" y="2343786"/>
              <a:ext cx="1823633" cy="1012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343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80071-4EB8-5148-9DAA-4F91CFFC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DDD21F-28AA-B946-9012-2AE956DF6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36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54D84-DBA5-E445-ACCE-41717295F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357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65F5F"/>
                </a:solidFill>
              </a:defRPr>
            </a:lvl1pPr>
          </a:lstStyle>
          <a:p>
            <a:fld id="{81258719-0AF2-42A5-9363-27AC376934A5}" type="datetime1">
              <a:rPr lang="de-DE" smtClean="0"/>
              <a:t>08.03.2023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E6EAD-6B43-3C48-8F3D-3839A7EB8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0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E1B8EE-F8D0-5B4B-A442-9935379E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92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8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658" r:id="rId4"/>
    <p:sldLayoutId id="2147483684" r:id="rId5"/>
    <p:sldLayoutId id="2147483661" r:id="rId6"/>
    <p:sldLayoutId id="2147483663" r:id="rId7"/>
    <p:sldLayoutId id="2147483683" r:id="rId8"/>
    <p:sldLayoutId id="2147483672" r:id="rId9"/>
    <p:sldLayoutId id="2147483673" r:id="rId10"/>
    <p:sldLayoutId id="2147483678" r:id="rId11"/>
    <p:sldLayoutId id="2147483677" r:id="rId12"/>
    <p:sldLayoutId id="2147483679" r:id="rId13"/>
    <p:sldLayoutId id="2147483680" r:id="rId14"/>
    <p:sldLayoutId id="2147483681" r:id="rId15"/>
    <p:sldLayoutId id="2147483686" r:id="rId16"/>
    <p:sldLayoutId id="2147483687" r:id="rId17"/>
    <p:sldLayoutId id="2147483688" r:id="rId18"/>
    <p:sldLayoutId id="2147483689" r:id="rId19"/>
    <p:sldLayoutId id="2147483670" r:id="rId20"/>
    <p:sldLayoutId id="2147483674" r:id="rId21"/>
    <p:sldLayoutId id="2147483662" r:id="rId22"/>
    <p:sldLayoutId id="2147483666" r:id="rId23"/>
    <p:sldLayoutId id="2147483676" r:id="rId24"/>
    <p:sldLayoutId id="2147483675" r:id="rId25"/>
    <p:sldLayoutId id="2147483659" r:id="rId26"/>
    <p:sldLayoutId id="2147483668" r:id="rId27"/>
    <p:sldLayoutId id="2147483671" r:id="rId28"/>
    <p:sldLayoutId id="2147483669" r:id="rId29"/>
    <p:sldLayoutId id="2147483682" r:id="rId30"/>
    <p:sldLayoutId id="2147483664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roid Serif" panose="02020600060500020200" pitchFamily="18" charset="0"/>
          <a:ea typeface="Droid Serif" panose="02020600060500020200" pitchFamily="18" charset="0"/>
          <a:cs typeface="Droid Serif" panose="020206000605000202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image" Target="../media/image107.svg"/><Relationship Id="rId42" Type="http://schemas.openxmlformats.org/officeDocument/2006/relationships/image" Target="../media/image128.png"/><Relationship Id="rId47" Type="http://schemas.openxmlformats.org/officeDocument/2006/relationships/image" Target="../media/image133.svg"/><Relationship Id="rId63" Type="http://schemas.openxmlformats.org/officeDocument/2006/relationships/image" Target="../media/image149.svg"/><Relationship Id="rId68" Type="http://schemas.openxmlformats.org/officeDocument/2006/relationships/image" Target="../media/image154.png"/><Relationship Id="rId16" Type="http://schemas.openxmlformats.org/officeDocument/2006/relationships/image" Target="../media/image102.png"/><Relationship Id="rId11" Type="http://schemas.openxmlformats.org/officeDocument/2006/relationships/image" Target="../media/image97.svg"/><Relationship Id="rId32" Type="http://schemas.openxmlformats.org/officeDocument/2006/relationships/image" Target="../media/image118.png"/><Relationship Id="rId37" Type="http://schemas.openxmlformats.org/officeDocument/2006/relationships/image" Target="../media/image123.svg"/><Relationship Id="rId53" Type="http://schemas.openxmlformats.org/officeDocument/2006/relationships/image" Target="../media/image139.svg"/><Relationship Id="rId58" Type="http://schemas.openxmlformats.org/officeDocument/2006/relationships/image" Target="../media/image144.png"/><Relationship Id="rId74" Type="http://schemas.openxmlformats.org/officeDocument/2006/relationships/image" Target="../media/image160.png"/><Relationship Id="rId79" Type="http://schemas.openxmlformats.org/officeDocument/2006/relationships/image" Target="../media/image165.svg"/><Relationship Id="rId5" Type="http://schemas.openxmlformats.org/officeDocument/2006/relationships/image" Target="../media/image91.svg"/><Relationship Id="rId61" Type="http://schemas.openxmlformats.org/officeDocument/2006/relationships/image" Target="../media/image147.svg"/><Relationship Id="rId82" Type="http://schemas.openxmlformats.org/officeDocument/2006/relationships/image" Target="../media/image168.png"/><Relationship Id="rId19" Type="http://schemas.openxmlformats.org/officeDocument/2006/relationships/image" Target="../media/image105.sv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svg"/><Relationship Id="rId30" Type="http://schemas.openxmlformats.org/officeDocument/2006/relationships/image" Target="../media/image116.png"/><Relationship Id="rId35" Type="http://schemas.openxmlformats.org/officeDocument/2006/relationships/image" Target="../media/image121.svg"/><Relationship Id="rId43" Type="http://schemas.openxmlformats.org/officeDocument/2006/relationships/image" Target="../media/image129.svg"/><Relationship Id="rId48" Type="http://schemas.openxmlformats.org/officeDocument/2006/relationships/image" Target="../media/image134.png"/><Relationship Id="rId56" Type="http://schemas.openxmlformats.org/officeDocument/2006/relationships/image" Target="../media/image142.png"/><Relationship Id="rId64" Type="http://schemas.openxmlformats.org/officeDocument/2006/relationships/image" Target="../media/image150.png"/><Relationship Id="rId69" Type="http://schemas.openxmlformats.org/officeDocument/2006/relationships/image" Target="../media/image155.svg"/><Relationship Id="rId77" Type="http://schemas.openxmlformats.org/officeDocument/2006/relationships/image" Target="../media/image163.svg"/><Relationship Id="rId8" Type="http://schemas.openxmlformats.org/officeDocument/2006/relationships/image" Target="../media/image94.png"/><Relationship Id="rId51" Type="http://schemas.openxmlformats.org/officeDocument/2006/relationships/image" Target="../media/image137.svg"/><Relationship Id="rId72" Type="http://schemas.openxmlformats.org/officeDocument/2006/relationships/image" Target="../media/image158.png"/><Relationship Id="rId80" Type="http://schemas.openxmlformats.org/officeDocument/2006/relationships/image" Target="../media/image166.png"/><Relationship Id="rId3" Type="http://schemas.openxmlformats.org/officeDocument/2006/relationships/image" Target="../media/image89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5" Type="http://schemas.openxmlformats.org/officeDocument/2006/relationships/image" Target="../media/image111.svg"/><Relationship Id="rId33" Type="http://schemas.openxmlformats.org/officeDocument/2006/relationships/image" Target="../media/image119.sv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Relationship Id="rId59" Type="http://schemas.openxmlformats.org/officeDocument/2006/relationships/image" Target="../media/image145.svg"/><Relationship Id="rId67" Type="http://schemas.openxmlformats.org/officeDocument/2006/relationships/image" Target="../media/image153.svg"/><Relationship Id="rId20" Type="http://schemas.openxmlformats.org/officeDocument/2006/relationships/image" Target="../media/image106.png"/><Relationship Id="rId41" Type="http://schemas.openxmlformats.org/officeDocument/2006/relationships/image" Target="../media/image127.svg"/><Relationship Id="rId54" Type="http://schemas.openxmlformats.org/officeDocument/2006/relationships/image" Target="../media/image140.png"/><Relationship Id="rId62" Type="http://schemas.openxmlformats.org/officeDocument/2006/relationships/image" Target="../media/image148.png"/><Relationship Id="rId70" Type="http://schemas.openxmlformats.org/officeDocument/2006/relationships/image" Target="../media/image156.png"/><Relationship Id="rId75" Type="http://schemas.openxmlformats.org/officeDocument/2006/relationships/image" Target="../media/image161.svg"/><Relationship Id="rId83" Type="http://schemas.openxmlformats.org/officeDocument/2006/relationships/image" Target="../media/image1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5" Type="http://schemas.openxmlformats.org/officeDocument/2006/relationships/image" Target="../media/image101.svg"/><Relationship Id="rId23" Type="http://schemas.openxmlformats.org/officeDocument/2006/relationships/image" Target="../media/image109.sv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svg"/><Relationship Id="rId57" Type="http://schemas.openxmlformats.org/officeDocument/2006/relationships/image" Target="../media/image143.svg"/><Relationship Id="rId10" Type="http://schemas.openxmlformats.org/officeDocument/2006/relationships/image" Target="../media/image96.png"/><Relationship Id="rId31" Type="http://schemas.openxmlformats.org/officeDocument/2006/relationships/image" Target="../media/image117.sv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60" Type="http://schemas.openxmlformats.org/officeDocument/2006/relationships/image" Target="../media/image146.png"/><Relationship Id="rId65" Type="http://schemas.openxmlformats.org/officeDocument/2006/relationships/image" Target="../media/image151.svg"/><Relationship Id="rId73" Type="http://schemas.openxmlformats.org/officeDocument/2006/relationships/image" Target="../media/image159.svg"/><Relationship Id="rId78" Type="http://schemas.openxmlformats.org/officeDocument/2006/relationships/image" Target="../media/image164.png"/><Relationship Id="rId81" Type="http://schemas.openxmlformats.org/officeDocument/2006/relationships/image" Target="../media/image167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39" Type="http://schemas.openxmlformats.org/officeDocument/2006/relationships/image" Target="../media/image125.svg"/><Relationship Id="rId34" Type="http://schemas.openxmlformats.org/officeDocument/2006/relationships/image" Target="../media/image120.png"/><Relationship Id="rId50" Type="http://schemas.openxmlformats.org/officeDocument/2006/relationships/image" Target="../media/image136.png"/><Relationship Id="rId55" Type="http://schemas.openxmlformats.org/officeDocument/2006/relationships/image" Target="../media/image141.svg"/><Relationship Id="rId76" Type="http://schemas.openxmlformats.org/officeDocument/2006/relationships/image" Target="../media/image162.png"/><Relationship Id="rId7" Type="http://schemas.openxmlformats.org/officeDocument/2006/relationships/image" Target="../media/image93.svg"/><Relationship Id="rId71" Type="http://schemas.openxmlformats.org/officeDocument/2006/relationships/image" Target="../media/image157.svg"/><Relationship Id="rId2" Type="http://schemas.openxmlformats.org/officeDocument/2006/relationships/image" Target="../media/image88.png"/><Relationship Id="rId29" Type="http://schemas.openxmlformats.org/officeDocument/2006/relationships/image" Target="../media/image115.svg"/><Relationship Id="rId24" Type="http://schemas.openxmlformats.org/officeDocument/2006/relationships/image" Target="../media/image110.png"/><Relationship Id="rId40" Type="http://schemas.openxmlformats.org/officeDocument/2006/relationships/image" Target="../media/image126.png"/><Relationship Id="rId45" Type="http://schemas.openxmlformats.org/officeDocument/2006/relationships/image" Target="../media/image131.svg"/><Relationship Id="rId66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svg"/><Relationship Id="rId3" Type="http://schemas.openxmlformats.org/officeDocument/2006/relationships/image" Target="../media/image95.svg"/><Relationship Id="rId7" Type="http://schemas.openxmlformats.org/officeDocument/2006/relationships/image" Target="../media/image173.svg"/><Relationship Id="rId12" Type="http://schemas.openxmlformats.org/officeDocument/2006/relationships/image" Target="../media/image1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svg"/><Relationship Id="rId5" Type="http://schemas.openxmlformats.org/officeDocument/2006/relationships/image" Target="../media/image171.svg"/><Relationship Id="rId15" Type="http://schemas.openxmlformats.org/officeDocument/2006/relationships/image" Target="../media/image181.sv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svg"/><Relationship Id="rId1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tel:0911376745-0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AB3BD-C15A-5B67-A20C-7BC7ECB1B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Droid Serif als Titelfont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88939E-5C40-0293-4DBA-1F735CA59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Inter</a:t>
            </a:r>
            <a:r>
              <a:rPr lang="de-DE" dirty="0"/>
              <a:t> als Untertitelfont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E846AC-A4A8-1F8F-28C4-DAC2C83809F1}"/>
              </a:ext>
            </a:extLst>
          </p:cNvPr>
          <p:cNvSpPr txBox="1"/>
          <p:nvPr/>
        </p:nvSpPr>
        <p:spPr>
          <a:xfrm>
            <a:off x="720000" y="4944861"/>
            <a:ext cx="309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Droid Serif als </a:t>
            </a:r>
            <a:r>
              <a:rPr lang="de-DE" sz="1400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Textfont</a:t>
            </a:r>
            <a:endParaRPr lang="de-DE" sz="1400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9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10F3D6F-D10A-4E0B-224B-BEC18D12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FE45A0-EFA9-0643-2174-A6466163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1557FAD-47B7-FE61-8F0A-87CDB088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Illustrationen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8AF29C-0539-553A-6C47-03D60C971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800" y="4054267"/>
            <a:ext cx="3590925" cy="26479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A1B57B-BF41-2B24-6E29-0FE4E874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3475" y="3719512"/>
            <a:ext cx="3895725" cy="2819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6954FA-6279-86D9-387B-F9497CF16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786" y="636636"/>
            <a:ext cx="5382641" cy="342799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0556013-BCBF-7FA0-BE30-4C7FFC181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4827" y="124992"/>
            <a:ext cx="5362241" cy="35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248BBF-4CB8-3B11-F5D4-DC3E0A6A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2C532D-C2BE-D3BE-9C3A-AA062569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FE0581F-1FDA-8A45-DF20-30980464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Illustrationen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65AE26-1E95-6895-3D9B-F3294E06A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400" y="3371356"/>
            <a:ext cx="4505080" cy="31372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3004E89-6BEB-536C-82D1-A12C68F6A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656" y="896613"/>
            <a:ext cx="3743325" cy="2505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E623337-D1EA-539A-A115-ABB226ADA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979" y="3645532"/>
            <a:ext cx="3048000" cy="24669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791E9-4A74-06A5-E99D-E7BB8365BD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1834" y="947250"/>
            <a:ext cx="2066925" cy="23431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E0524F-B502-A409-AECE-0B86CF223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633" y="1209188"/>
            <a:ext cx="3609975" cy="18192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E1B1375-491D-0303-C887-ACB9C46275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09479" y="3290400"/>
            <a:ext cx="3092573" cy="30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BDC4B9-B2E9-6638-DD5F-D5F95A3B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122FB-1D37-CC25-B7D5-3CF8DF51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36AC4A1-EE91-9B67-F411-F82FC84D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Illustrationen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CF303E-B2D4-765E-457D-A68DA605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1765" y="1033773"/>
            <a:ext cx="2715691" cy="23295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A696B7-0FFB-B403-6B20-34AB938B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482" y="4040837"/>
            <a:ext cx="3052516" cy="1981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416BFE-94D3-30C1-DF4C-455177493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9487" y="3146451"/>
            <a:ext cx="2518696" cy="32228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2FF14A0-24F9-53DE-1DA7-2AFD0734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554" y="3912065"/>
            <a:ext cx="3029845" cy="254116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E8C7A1-280C-C9A5-77DE-FA9AD28C8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192" y="1395375"/>
            <a:ext cx="3695700" cy="24003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8B40219-85C0-46D4-DBD2-5E756F6895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57320" y="286984"/>
            <a:ext cx="2278280" cy="2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BDC4B9-B2E9-6638-DD5F-D5F95A3B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122FB-1D37-CC25-B7D5-3CF8DF51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36AC4A1-EE91-9B67-F411-F82FC84D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Header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514683-0A97-0BB1-F8BF-46A136E6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4613" y="0"/>
            <a:ext cx="7567387" cy="27308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2EF0D19-2F07-EC78-5A5F-5C753E28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5774" y="3377121"/>
            <a:ext cx="5962782" cy="29792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7F07E6-2A90-EF5F-D81C-0B396DC98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935" y="1810316"/>
            <a:ext cx="6332031" cy="32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EAC89E-7BA4-317A-6B73-5B4D1623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4659E7-C9E5-93BA-8D1C-E12B8C9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F382FB-CEF5-ACAD-668C-AD94960E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Piktogramme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E40C5D-83F2-E5D8-3688-5D313345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7595" y="1420072"/>
            <a:ext cx="561975" cy="5619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B0DC78-1707-7D2D-526E-3F8756591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8842" y="1539134"/>
            <a:ext cx="371475" cy="3238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13FF056-CCD7-2058-9828-751F23CBD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2497" y="1560838"/>
            <a:ext cx="371475" cy="3238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F3581A5-E12C-FC91-9624-CCBD6D470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2650" y="3764700"/>
            <a:ext cx="266700" cy="228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3189D08-D059-6574-F5C5-DF5F7B94E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34" y="1449062"/>
            <a:ext cx="666750" cy="5429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B21C66-2B8C-EBA0-8E14-C354882006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43316" y="1428355"/>
            <a:ext cx="590550" cy="59055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8C6DF7-ED4D-2640-5850-02AD912CA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1362" y="1447405"/>
            <a:ext cx="447675" cy="5905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FB0E153-9BE3-759D-E7AB-C9855C1EA7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80190" y="1466455"/>
            <a:ext cx="790575" cy="5524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63A331F-C8A4-ADB2-3BB8-7930139F80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06152" y="1539134"/>
            <a:ext cx="657225" cy="419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671178-240A-4C94-EE01-4A4B7B513B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27595" y="2214667"/>
            <a:ext cx="690745" cy="9209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148AD4-D391-734F-329B-AE3538F549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5434" y="2295658"/>
            <a:ext cx="588761" cy="78501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95835DF-2650-F175-6AEE-04ED6B2C78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17547" y="-119160"/>
            <a:ext cx="1360075" cy="158561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EF42762-AC8C-6390-F411-CF88B48A865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26409" y="2341169"/>
            <a:ext cx="693991" cy="69399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8308563-1039-A915-6C45-645525D2C3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77067" y="2375562"/>
            <a:ext cx="1031366" cy="8250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5E247-9AAA-9389-9EFB-09732BF140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314749" y="2448538"/>
            <a:ext cx="679142" cy="679142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FE02C93-82E8-A956-950A-B1560804C6A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30695" y="3348160"/>
            <a:ext cx="409575" cy="46672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6846EC7E-079E-153E-FA06-5CE0E3DADE4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11029" y="3269154"/>
            <a:ext cx="523875" cy="60007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6B19DFE0-0DD4-9EAE-F732-3471204B92D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24484" y="3269154"/>
            <a:ext cx="647700" cy="523875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993B430B-8DAE-D907-0084-E2E368476C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479832" y="3429216"/>
            <a:ext cx="523875" cy="523875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D8E15A52-AD1D-4271-1BB1-93395BC7FD4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553075" y="3458965"/>
            <a:ext cx="542925" cy="48577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8C839793-CC26-00E4-B95C-D12096B28C4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747362" y="3424673"/>
            <a:ext cx="438150" cy="51435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D8A2933E-492C-452B-3534-E3AA8420FE3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445999" y="3344788"/>
            <a:ext cx="552450" cy="63817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8FFE25B0-C816-0C7E-82CD-2FE3C57956E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876925" y="3453785"/>
            <a:ext cx="647700" cy="523875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40AC4815-BEB1-46ED-61A6-19486F54B25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21757" y="3446626"/>
            <a:ext cx="523875" cy="523875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421E60D9-9D8B-FB0A-0C7B-B894EA8E373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714802" y="3517154"/>
            <a:ext cx="590550" cy="476250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5654218-421D-AB47-066A-791AE58CBE8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581675" y="3475794"/>
            <a:ext cx="590550" cy="523875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63B8ADB7-BB82-DA9A-2ABD-491AD4BBB8E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37315" y="4301825"/>
            <a:ext cx="581025" cy="581025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66E01B6A-5EF0-7B71-0AB4-1DEABFA3CF7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24484" y="4301825"/>
            <a:ext cx="685800" cy="56197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92B34C23-6777-3F08-CE04-4DEDB3C7B26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27456" y="4355142"/>
            <a:ext cx="428625" cy="428625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E859CAA-4321-3BDD-05DD-C1CD42C24AE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421170" y="4401837"/>
            <a:ext cx="419100" cy="381000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AE4AA336-BDED-67C7-47EC-E180B288F3F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629600" y="4224767"/>
            <a:ext cx="304800" cy="571500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5ACA16D5-EBED-F2CC-9886-2A27134728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262580" y="4609788"/>
            <a:ext cx="342900" cy="47625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D7282B5-128A-CB49-3D9F-BFC8E5D0E1A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532497" y="4502450"/>
            <a:ext cx="342900" cy="333375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A1C9BC8D-4055-F233-C5E5-40AEBB10CD0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707164" y="4385951"/>
            <a:ext cx="438150" cy="4953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E03E63A0-FAAD-7C24-0BCE-CC09101A8E7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611232" y="4339924"/>
            <a:ext cx="638175" cy="504825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D8D656E4-8699-BF20-B0E1-F25DBBB8EB2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829934" y="4420265"/>
            <a:ext cx="666750" cy="533400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18725B6E-2944-0F10-2372-95289FF2F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010077" y="4373821"/>
            <a:ext cx="628650" cy="628650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72CA951C-E831-BFEC-67CB-688DA7BD635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237315" y="5233140"/>
            <a:ext cx="466725" cy="409575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8BEA30ED-6AAF-0DFB-EAF6-0749289198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129259" y="5219724"/>
            <a:ext cx="542925" cy="476250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63607129-1D6F-8E61-DD4F-28A1E78E347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282891" y="5219724"/>
            <a:ext cx="581025" cy="581025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CB8E61C7-7BC2-EB06-0C98-6360767FB94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875477" y="2558427"/>
            <a:ext cx="3905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6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EAC89E-7BA4-317A-6B73-5B4D1623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4659E7-C9E5-93BA-8D1C-E12B8C9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F382FB-CEF5-ACAD-668C-AD94960E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Formen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F3581A5-E12C-FC91-9624-CCBD6D47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3175" y="3805032"/>
            <a:ext cx="266700" cy="2286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6FA61E-A78E-E68E-3F52-A6E5D127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0650" y="1332593"/>
            <a:ext cx="2571750" cy="256222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D56022F-CB44-8366-BC39-3679AEA21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9033" y="1191315"/>
            <a:ext cx="2581275" cy="2143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6B8D41B-0179-44A7-81E7-D261BD70F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3607" y="1069032"/>
            <a:ext cx="2686050" cy="24003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237D5F4-45BE-8095-B034-039EF07C8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993" y="2654038"/>
            <a:ext cx="3352800" cy="34194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9EC6830-2CEB-82BD-9019-DD6597FA30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6993" y="653400"/>
            <a:ext cx="2933700" cy="294322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1EEFA81-3DAB-2AC9-2E00-28C93B9B9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70035" y="4223162"/>
            <a:ext cx="1950615" cy="922588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F847485-903F-9BF0-1D75-3DFD4A51C18D}"/>
              </a:ext>
            </a:extLst>
          </p:cNvPr>
          <p:cNvSpPr txBox="1"/>
          <p:nvPr/>
        </p:nvSpPr>
        <p:spPr>
          <a:xfrm>
            <a:off x="4296009" y="4441422"/>
            <a:ext cx="162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Inter Semi Bold" panose="02000703000000020004" pitchFamily="50" charset="0"/>
                <a:ea typeface="Inter Semi Bold" panose="02000703000000020004" pitchFamily="50" charset="0"/>
                <a:cs typeface="Inter Semi Bold" panose="02000703000000020004" pitchFamily="50" charset="0"/>
              </a:rPr>
              <a:t>Bildbeschreibung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01FE554-B2CE-10FC-B10B-E876E2E2F1CE}"/>
              </a:ext>
            </a:extLst>
          </p:cNvPr>
          <p:cNvSpPr txBox="1"/>
          <p:nvPr/>
        </p:nvSpPr>
        <p:spPr>
          <a:xfrm>
            <a:off x="4296008" y="4732321"/>
            <a:ext cx="162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Bildbeschreibung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8AE43BD-8976-9DEA-77A4-1CBA0995798E}"/>
              </a:ext>
            </a:extLst>
          </p:cNvPr>
          <p:cNvSpPr/>
          <p:nvPr/>
        </p:nvSpPr>
        <p:spPr>
          <a:xfrm>
            <a:off x="6532674" y="4725112"/>
            <a:ext cx="1580321" cy="2842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01391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701443E-29FC-7250-F9B8-5392FBBE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09FD26-A8BF-96F4-C1CF-31B9ED76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16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30D31B9-7802-64B3-6F83-8CC25FFB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Kontakt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52306F-3A9E-DBD4-C632-729FB384F853}"/>
              </a:ext>
            </a:extLst>
          </p:cNvPr>
          <p:cNvSpPr txBox="1"/>
          <p:nvPr/>
        </p:nvSpPr>
        <p:spPr>
          <a:xfrm>
            <a:off x="572676" y="3480026"/>
            <a:ext cx="4588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Email: max.mustermann@mathema.de</a:t>
            </a:r>
          </a:p>
          <a:p>
            <a:endParaRPr lang="de-DE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de-DE" b="1" dirty="0" err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Mathema</a:t>
            </a:r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de-DE" b="1" dirty="0" err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Gmbh</a:t>
            </a:r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: </a:t>
            </a:r>
          </a:p>
          <a:p>
            <a:r>
              <a:rPr lang="de-DE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Schillerstr. 14 </a:t>
            </a:r>
          </a:p>
          <a:p>
            <a:r>
              <a:rPr lang="de-DE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90409 Nürnberg</a:t>
            </a:r>
          </a:p>
          <a:p>
            <a:r>
              <a:rPr lang="de-DE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Tel: </a:t>
            </a:r>
            <a:r>
              <a:rPr lang="de-DE" u="none" strike="noStrike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+49 (0)911 376745-0 </a:t>
            </a:r>
            <a:endParaRPr lang="de-DE" u="none" strike="noStrike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de-DE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www.mathema.de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074CE0-D2E7-80DD-94B5-D846EEC17CCB}"/>
              </a:ext>
            </a:extLst>
          </p:cNvPr>
          <p:cNvSpPr txBox="1"/>
          <p:nvPr/>
        </p:nvSpPr>
        <p:spPr>
          <a:xfrm>
            <a:off x="572676" y="1386381"/>
            <a:ext cx="51579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C5003E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VIELEN DANK </a:t>
            </a:r>
          </a:p>
          <a:p>
            <a:r>
              <a:rPr lang="de-DE" sz="4000" dirty="0">
                <a:solidFill>
                  <a:srgbClr val="C5003E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FÜR IHRE AUFMERKSAMKEIT </a:t>
            </a:r>
          </a:p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4476BFA-B730-5F88-FF98-44391331BE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E63F850-EFF6-D0FD-63E2-F160D3C97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007" y="5859388"/>
            <a:ext cx="3905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2CA22-7915-EAA3-AE8F-48EB0255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E77971-2C84-DE2F-8392-05601516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0FD51D-5195-BA67-A76E-13BD0B0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3FFB11-AAFC-A42C-1753-B06EFE457457}"/>
              </a:ext>
            </a:extLst>
          </p:cNvPr>
          <p:cNvSpPr txBox="1"/>
          <p:nvPr/>
        </p:nvSpPr>
        <p:spPr>
          <a:xfrm>
            <a:off x="764573" y="1561137"/>
            <a:ext cx="6151855" cy="27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  <a:defRPr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</p:spTree>
    <p:extLst>
      <p:ext uri="{BB962C8B-B14F-4D97-AF65-F5344CB8AC3E}">
        <p14:creationId xmlns:p14="http://schemas.microsoft.com/office/powerpoint/2010/main" val="247684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842A1C4-FA4A-F980-B904-46B9FD89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Name - MATHEMA GmbH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51953E-F8F4-874F-AC71-FE709DDE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AD632B0-2E43-A119-24AC-0B0952F1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Dark Mode Vorlage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6B744E7-24F8-5FE5-A271-41A3EA6FF040}"/>
              </a:ext>
            </a:extLst>
          </p:cNvPr>
          <p:cNvSpPr txBox="1"/>
          <p:nvPr/>
        </p:nvSpPr>
        <p:spPr>
          <a:xfrm>
            <a:off x="720000" y="2050076"/>
            <a:ext cx="6151855" cy="27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  <a:defRPr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</p:spTree>
    <p:extLst>
      <p:ext uri="{BB962C8B-B14F-4D97-AF65-F5344CB8AC3E}">
        <p14:creationId xmlns:p14="http://schemas.microsoft.com/office/powerpoint/2010/main" val="37352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891C2D-DCA6-EC9E-EF05-3E250356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7678"/>
            <a:ext cx="4750967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BD271C2-A03D-A692-D1FE-8097DA124B5B}"/>
              </a:ext>
            </a:extLst>
          </p:cNvPr>
          <p:cNvGrpSpPr/>
          <p:nvPr/>
        </p:nvGrpSpPr>
        <p:grpSpPr>
          <a:xfrm>
            <a:off x="726100" y="1783832"/>
            <a:ext cx="10932325" cy="3501867"/>
            <a:chOff x="713900" y="1547317"/>
            <a:chExt cx="10932325" cy="350186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661938-2EE6-4849-1508-0E703DF684D6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ANALYSE UND KONZEPTION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C24F5B0-96B3-3C64-1510-C0176382A05C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3690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20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schaffen die Grundlage für ein erfolgreiches Projekt – klassisch oder agil.</a:t>
              </a:r>
            </a:p>
            <a:p>
              <a:endPara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403B669-CCEC-0493-AE74-25FBDD01A0D2}"/>
                </a:ext>
              </a:extLst>
            </p:cNvPr>
            <p:cNvSpPr txBox="1"/>
            <p:nvPr userDrawn="1"/>
          </p:nvSpPr>
          <p:spPr>
            <a:xfrm>
              <a:off x="4540375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ENTWICKLUNG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AC7A668-072B-C2D0-0AC6-4D176179D939}"/>
                </a:ext>
              </a:extLst>
            </p:cNvPr>
            <p:cNvSpPr txBox="1"/>
            <p:nvPr userDrawn="1"/>
          </p:nvSpPr>
          <p:spPr>
            <a:xfrm>
              <a:off x="4540375" y="1862766"/>
              <a:ext cx="34986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führen Wissen und Erfahrung zusammen, um Ihre Idee umzusetzen.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063F5F6-626E-83D2-2DFD-A37454785CB4}"/>
                </a:ext>
              </a:extLst>
            </p:cNvPr>
            <p:cNvSpPr txBox="1"/>
            <p:nvPr userDrawn="1"/>
          </p:nvSpPr>
          <p:spPr>
            <a:xfrm>
              <a:off x="8233425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QUALITÄTSSICHERUNG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D761B41-4DCB-472F-7D60-854A264ECA81}"/>
                </a:ext>
              </a:extLst>
            </p:cNvPr>
            <p:cNvSpPr txBox="1"/>
            <p:nvPr userDrawn="1"/>
          </p:nvSpPr>
          <p:spPr>
            <a:xfrm>
              <a:off x="8233425" y="1862766"/>
              <a:ext cx="3310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sichern Qualität während des gesamten Entwicklungsprozesses.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6DD939-5756-633A-3866-DBEC2C274F6A}"/>
                </a:ext>
              </a:extLst>
            </p:cNvPr>
            <p:cNvSpPr txBox="1"/>
            <p:nvPr userDrawn="1"/>
          </p:nvSpPr>
          <p:spPr>
            <a:xfrm>
              <a:off x="713900" y="3402801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i="0" u="none" strike="noStrike" kern="1200" cap="all" dirty="0">
                  <a:solidFill>
                    <a:srgbClr val="C5003E"/>
                  </a:solidFill>
                  <a:effectLst/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PROJEKTFÜHRUNG</a:t>
              </a:r>
              <a:endParaRPr lang="de-DE" sz="160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F544BE0-69E3-EE12-3680-B37D8DEB85A0}"/>
                </a:ext>
              </a:extLst>
            </p:cNvPr>
            <p:cNvSpPr txBox="1"/>
            <p:nvPr userDrawn="1"/>
          </p:nvSpPr>
          <p:spPr>
            <a:xfrm>
              <a:off x="713900" y="3725745"/>
              <a:ext cx="35017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schaffen einen Rahmen, in dem vielseitige Teams Ihr Projekt erfolgreich umsetzen.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EE68186-A3B6-2216-4083-55DEBE33E316}"/>
                </a:ext>
              </a:extLst>
            </p:cNvPr>
            <p:cNvSpPr txBox="1"/>
            <p:nvPr userDrawn="1"/>
          </p:nvSpPr>
          <p:spPr>
            <a:xfrm>
              <a:off x="4537325" y="3402801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i="0" kern="1200" cap="all" dirty="0">
                  <a:solidFill>
                    <a:srgbClr val="C5003E"/>
                  </a:solidFill>
                  <a:effectLst/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TECHNOLOGIEBERATUNG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F4510E3-7700-025C-A7A8-AAF27C17A1A9}"/>
                </a:ext>
              </a:extLst>
            </p:cNvPr>
            <p:cNvSpPr txBox="1"/>
            <p:nvPr userDrawn="1"/>
          </p:nvSpPr>
          <p:spPr>
            <a:xfrm>
              <a:off x="4537325" y="3730950"/>
              <a:ext cx="3310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0" i="0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finden das passende Werkzeug für jede Aufgabe.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24F1871-DA6A-90C5-6F41-48D659BA8D1B}"/>
                </a:ext>
              </a:extLst>
            </p:cNvPr>
            <p:cNvSpPr txBox="1"/>
            <p:nvPr userDrawn="1"/>
          </p:nvSpPr>
          <p:spPr>
            <a:xfrm>
              <a:off x="8233425" y="3372023"/>
              <a:ext cx="34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i="0" kern="1200" cap="all" dirty="0">
                  <a:solidFill>
                    <a:srgbClr val="C5003E"/>
                  </a:solidFill>
                  <a:effectLst/>
                  <a:latin typeface="+mn-lt"/>
                  <a:ea typeface="+mn-ea"/>
                  <a:cs typeface="+mn-cs"/>
                </a:rPr>
                <a:t>TRAINING &amp; COACHING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5E06D7-F56A-7589-BEF0-27D5F6CBBDA8}"/>
                </a:ext>
              </a:extLst>
            </p:cNvPr>
            <p:cNvSpPr txBox="1"/>
            <p:nvPr userDrawn="1"/>
          </p:nvSpPr>
          <p:spPr>
            <a:xfrm>
              <a:off x="8233425" y="3732442"/>
              <a:ext cx="3310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Wir geben weiter, was wir in über zwanzig Jahren gelernt haben.</a:t>
              </a:r>
            </a:p>
          </p:txBody>
        </p:sp>
      </p:grp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19C216D-F005-8883-D490-D4FC95FB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AF4EE1F7-1E80-A130-0499-1A5F26CE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3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A3735-EA16-AF34-52CB-D903FAC9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D036E1-DC6D-5232-AA95-E033DE80FAEE}"/>
              </a:ext>
            </a:extLst>
          </p:cNvPr>
          <p:cNvSpPr txBox="1"/>
          <p:nvPr/>
        </p:nvSpPr>
        <p:spPr>
          <a:xfrm>
            <a:off x="557950" y="1482460"/>
            <a:ext cx="6258316" cy="501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Wir entwickeln individuelle Business-Software und Industrie-Applikationen. </a:t>
            </a:r>
            <a:b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</a:br>
            <a: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Wir nutzen unsere Erfahrung, bewährte Methoden und aktuelle Technologien </a:t>
            </a:r>
            <a:b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</a:br>
            <a: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aus über 1000 Projekten. </a:t>
            </a:r>
            <a:b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</a:br>
            <a:endParaRPr lang="de-DE" sz="2400" i="0" dirty="0">
              <a:solidFill>
                <a:srgbClr val="000000"/>
              </a:solidFill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Unsere Experten an Ihrer Seite </a:t>
            </a:r>
            <a:b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</a:br>
            <a:r>
              <a:rPr lang="de-DE" sz="2400" i="0" dirty="0">
                <a:solidFill>
                  <a:srgbClr val="000000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machen Sie fit für die Digitale Zukunft!</a:t>
            </a:r>
            <a:endParaRPr lang="de-DE" sz="2400" i="0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algn="l">
              <a:lnSpc>
                <a:spcPct val="150000"/>
              </a:lnSpc>
            </a:pPr>
            <a:endParaRPr lang="de-DE" sz="2400" i="0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DD376B-1248-48CB-23BC-5A006CAE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12700"/>
            <a:ext cx="4889500" cy="689798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CA5244-BD79-C568-AD49-2D99B5C3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8DFFE8-4721-5B12-A4BF-64BE4EEE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48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BCC6A5-2CA8-1FF3-609C-17F5557C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DDCC45-1839-084B-189A-273576CA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A146A4A-258E-F3F9-769E-E87825C6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552AE8-081B-66AC-726F-E1DF88F96D6F}"/>
              </a:ext>
            </a:extLst>
          </p:cNvPr>
          <p:cNvSpPr txBox="1"/>
          <p:nvPr/>
        </p:nvSpPr>
        <p:spPr>
          <a:xfrm>
            <a:off x="764574" y="1561137"/>
            <a:ext cx="5059178" cy="390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  <a:defRPr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3F7003-4AF5-55CB-F4A1-0BF253E49A6B}"/>
              </a:ext>
            </a:extLst>
          </p:cNvPr>
          <p:cNvSpPr txBox="1"/>
          <p:nvPr/>
        </p:nvSpPr>
        <p:spPr>
          <a:xfrm>
            <a:off x="7255630" y="1475676"/>
            <a:ext cx="4622692" cy="390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  <a:defRPr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</p:spTree>
    <p:extLst>
      <p:ext uri="{BB962C8B-B14F-4D97-AF65-F5344CB8AC3E}">
        <p14:creationId xmlns:p14="http://schemas.microsoft.com/office/powerpoint/2010/main" val="109766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D27A76-76AF-6D18-EE33-79049047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9701"/>
            <a:ext cx="4114800" cy="365125"/>
          </a:xfrm>
        </p:spPr>
        <p:txBody>
          <a:bodyPr/>
          <a:lstStyle/>
          <a:p>
            <a:r>
              <a:rPr lang="de-DE" dirty="0"/>
              <a:t>Name - MATHEMA GmbH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C11F02-288A-E4A9-EF7D-7A910070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058" y="6446854"/>
            <a:ext cx="2743200" cy="365125"/>
          </a:xfrm>
        </p:spPr>
        <p:txBody>
          <a:bodyPr/>
          <a:lstStyle/>
          <a:p>
            <a:fld id="{E140B8AC-9DA0-C045-AB30-231B0309EDD2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5F946EA-A612-A4A8-8390-D9AFEC29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C80E2C-EFBA-2EE5-3A78-15CB85D7F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658" y="6800713"/>
            <a:ext cx="266700" cy="228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D193D6-5BFF-CF1A-D148-5DFD6A372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0133" y="4328274"/>
            <a:ext cx="2571750" cy="25622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A151BA-77C2-731D-D442-A0317657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8516" y="4186996"/>
            <a:ext cx="2581275" cy="21431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3709C67-8FEC-BB7A-9BE7-EBD3A839F8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090" y="4064713"/>
            <a:ext cx="2686050" cy="2400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48CB2A-4C72-FA0C-42F0-20BF47DEB7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6476" y="3649081"/>
            <a:ext cx="2933700" cy="29432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77CEF5B-8B39-864B-0013-629FC712EE91}"/>
              </a:ext>
            </a:extLst>
          </p:cNvPr>
          <p:cNvSpPr txBox="1"/>
          <p:nvPr/>
        </p:nvSpPr>
        <p:spPr>
          <a:xfrm>
            <a:off x="1105359" y="522102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Zahlen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E75FB9-0197-072C-5840-595AED2A0118}"/>
              </a:ext>
            </a:extLst>
          </p:cNvPr>
          <p:cNvSpPr txBox="1"/>
          <p:nvPr/>
        </p:nvSpPr>
        <p:spPr>
          <a:xfrm>
            <a:off x="3672188" y="5183874"/>
            <a:ext cx="84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Daten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830604-A45E-AAE2-187D-1B9BF05801A4}"/>
              </a:ext>
            </a:extLst>
          </p:cNvPr>
          <p:cNvSpPr txBox="1"/>
          <p:nvPr/>
        </p:nvSpPr>
        <p:spPr>
          <a:xfrm>
            <a:off x="6209708" y="5258558"/>
            <a:ext cx="9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Fakten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1752393-F6F2-CF82-B922-B690AAF38659}"/>
              </a:ext>
            </a:extLst>
          </p:cNvPr>
          <p:cNvSpPr txBox="1"/>
          <p:nvPr/>
        </p:nvSpPr>
        <p:spPr>
          <a:xfrm>
            <a:off x="9024487" y="5151608"/>
            <a:ext cx="6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Etc</a:t>
            </a:r>
            <a:r>
              <a:rPr lang="de-DE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2B8677-E183-4E93-BA37-EDDDCB92383A}"/>
              </a:ext>
            </a:extLst>
          </p:cNvPr>
          <p:cNvSpPr txBox="1"/>
          <p:nvPr/>
        </p:nvSpPr>
        <p:spPr>
          <a:xfrm>
            <a:off x="870809" y="5872617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Beschreibung</a:t>
            </a:r>
            <a:endParaRPr lang="de-DE" dirty="0">
              <a:solidFill>
                <a:schemeClr val="bg1"/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40A5A1-1C08-8B4F-F4F2-D2FFCBF4B149}"/>
              </a:ext>
            </a:extLst>
          </p:cNvPr>
          <p:cNvSpPr txBox="1"/>
          <p:nvPr/>
        </p:nvSpPr>
        <p:spPr>
          <a:xfrm>
            <a:off x="3402869" y="5872617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Beschreibung</a:t>
            </a:r>
            <a:endParaRPr lang="de-DE" dirty="0">
              <a:solidFill>
                <a:schemeClr val="bg1"/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14AAFB5-6466-AE04-78D1-312AB184C128}"/>
              </a:ext>
            </a:extLst>
          </p:cNvPr>
          <p:cNvSpPr txBox="1"/>
          <p:nvPr/>
        </p:nvSpPr>
        <p:spPr>
          <a:xfrm>
            <a:off x="5953479" y="5933750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Beschreibung</a:t>
            </a:r>
            <a:endParaRPr lang="de-DE" dirty="0">
              <a:solidFill>
                <a:schemeClr val="bg1"/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3BA3B2E-24F9-5CD3-734F-4969EBF3CF5A}"/>
              </a:ext>
            </a:extLst>
          </p:cNvPr>
          <p:cNvSpPr txBox="1"/>
          <p:nvPr/>
        </p:nvSpPr>
        <p:spPr>
          <a:xfrm>
            <a:off x="8532280" y="5933749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Beschreibung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5555186-0747-4F1E-ABA7-68C767E304C7}"/>
              </a:ext>
            </a:extLst>
          </p:cNvPr>
          <p:cNvSpPr txBox="1"/>
          <p:nvPr/>
        </p:nvSpPr>
        <p:spPr>
          <a:xfrm>
            <a:off x="9858244" y="3676426"/>
            <a:ext cx="2165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Beschreibung über die </a:t>
            </a:r>
          </a:p>
          <a:p>
            <a:pPr algn="r"/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folgenden Zahlen,</a:t>
            </a:r>
          </a:p>
          <a:p>
            <a:pPr algn="r"/>
            <a:r>
              <a:rPr lang="de-DE" sz="14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Daten und Fakten</a:t>
            </a:r>
            <a:endParaRPr lang="de-DE" dirty="0">
              <a:solidFill>
                <a:schemeClr val="bg1"/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BE3F57-7F6E-E8AA-8872-D79203B72A6F}"/>
              </a:ext>
            </a:extLst>
          </p:cNvPr>
          <p:cNvSpPr txBox="1"/>
          <p:nvPr/>
        </p:nvSpPr>
        <p:spPr>
          <a:xfrm>
            <a:off x="764574" y="1561137"/>
            <a:ext cx="5059178" cy="113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</p:txBody>
      </p:sp>
    </p:spTree>
    <p:extLst>
      <p:ext uri="{BB962C8B-B14F-4D97-AF65-F5344CB8AC3E}">
        <p14:creationId xmlns:p14="http://schemas.microsoft.com/office/powerpoint/2010/main" val="23204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E8A022-50C6-1E05-7D4D-3406966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D3A5C4-569F-0F8F-55B8-4E2A35B4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E779A0-21BD-E326-3E32-DE2B5D02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015EC6-AEF9-2465-BE4A-D41C5717C794}"/>
              </a:ext>
            </a:extLst>
          </p:cNvPr>
          <p:cNvSpPr txBox="1"/>
          <p:nvPr/>
        </p:nvSpPr>
        <p:spPr>
          <a:xfrm>
            <a:off x="764574" y="1561137"/>
            <a:ext cx="505917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54EE3-D331-D5A9-97D4-C56ADEBED623}"/>
              </a:ext>
            </a:extLst>
          </p:cNvPr>
          <p:cNvSpPr txBox="1"/>
          <p:nvPr/>
        </p:nvSpPr>
        <p:spPr>
          <a:xfrm>
            <a:off x="764574" y="4451535"/>
            <a:ext cx="4622692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solidFill>
                  <a:schemeClr val="bg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</p:txBody>
      </p:sp>
    </p:spTree>
    <p:extLst>
      <p:ext uri="{BB962C8B-B14F-4D97-AF65-F5344CB8AC3E}">
        <p14:creationId xmlns:p14="http://schemas.microsoft.com/office/powerpoint/2010/main" val="33197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167DE1-34B0-38E1-92BB-4C8472D9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44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Mathema 2021">
      <a:dk1>
        <a:srgbClr val="000000"/>
      </a:dk1>
      <a:lt1>
        <a:srgbClr val="FFFFFF"/>
      </a:lt1>
      <a:dk2>
        <a:srgbClr val="565F5F"/>
      </a:dk2>
      <a:lt2>
        <a:srgbClr val="BBBDB7"/>
      </a:lt2>
      <a:accent1>
        <a:srgbClr val="C5003E"/>
      </a:accent1>
      <a:accent2>
        <a:srgbClr val="2C9A75"/>
      </a:accent2>
      <a:accent3>
        <a:srgbClr val="613B8A"/>
      </a:accent3>
      <a:accent4>
        <a:srgbClr val="3771B6"/>
      </a:accent4>
      <a:accent5>
        <a:srgbClr val="A30069"/>
      </a:accent5>
      <a:accent6>
        <a:srgbClr val="D3741C"/>
      </a:accent6>
      <a:hlink>
        <a:srgbClr val="C5003E"/>
      </a:hlink>
      <a:folHlink>
        <a:srgbClr val="565F5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21-präsentation-vorlage-v2a" id="{A93D6C58-CE13-044C-B413-6C8C20B4B6E9}" vid="{80951A67-2B0A-794F-A7D4-FEF9F6BD894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mat21-präsentation-vorlage-v2a</Template>
  <TotalTime>0</TotalTime>
  <Words>357</Words>
  <Application>Microsoft Office PowerPoint</Application>
  <PresentationFormat>Breitbild</PresentationFormat>
  <Paragraphs>107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Wingdings</vt:lpstr>
      <vt:lpstr>Inter Extra Bold</vt:lpstr>
      <vt:lpstr>Inter Semi Bold</vt:lpstr>
      <vt:lpstr>Droid Serif</vt:lpstr>
      <vt:lpstr>Inter Light</vt:lpstr>
      <vt:lpstr>Inter</vt:lpstr>
      <vt:lpstr>Arial</vt:lpstr>
      <vt:lpstr>Calibri</vt:lpstr>
      <vt:lpstr>Office</vt:lpstr>
      <vt:lpstr>Droid Serif als Titelfont</vt:lpstr>
      <vt:lpstr>PowerPoint-Präsentation</vt:lpstr>
      <vt:lpstr>Dark Mode Vorlage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Illustrationen</vt:lpstr>
      <vt:lpstr>Illustrationen</vt:lpstr>
      <vt:lpstr>Illustrationen</vt:lpstr>
      <vt:lpstr>Header</vt:lpstr>
      <vt:lpstr>Piktogramme</vt:lpstr>
      <vt:lpstr>Formen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Pia Seidel</dc:creator>
  <cp:lastModifiedBy>Matthias vom Bruch</cp:lastModifiedBy>
  <cp:revision>6</cp:revision>
  <dcterms:created xsi:type="dcterms:W3CDTF">2021-07-15T06:56:31Z</dcterms:created>
  <dcterms:modified xsi:type="dcterms:W3CDTF">2023-03-08T15:06:48Z</dcterms:modified>
</cp:coreProperties>
</file>